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autoCompressPictures="0">
  <p:sldMasterIdLst>
    <p:sldMasterId id="2147483659" r:id="rId1"/>
  </p:sldMasterIdLst>
  <p:notesMasterIdLst>
    <p:notesMasterId r:id="rId8"/>
  </p:notesMasterIdLst>
  <p:sldIdLst>
    <p:sldId id="277" r:id="rId2"/>
    <p:sldId id="269" r:id="rId3"/>
    <p:sldId id="262" r:id="rId4"/>
    <p:sldId id="270" r:id="rId5"/>
    <p:sldId id="276" r:id="rId6"/>
    <p:sldId id="263" r:id="rId7"/>
  </p:sldIdLst>
  <p:sldSz cx="9144000" cy="5143500" type="screen16x9"/>
  <p:notesSz cx="6858000" cy="9144000"/>
  <p:embeddedFontLst>
    <p:embeddedFont>
      <p:font typeface="Roboto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3670">
          <p15:clr>
            <a:srgbClr val="A4A3A4"/>
          </p15:clr>
        </p15:guide>
        <p15:guide id="3" pos="3672">
          <p15:clr>
            <a:srgbClr val="9AA0A6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nnah Liddell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821626-FEE3-4167-A02D-28DEA6BD2DB3}">
  <a:tblStyle styleId="{8E821626-FEE3-4167-A02D-28DEA6BD2DB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88752"/>
  </p:normalViewPr>
  <p:slideViewPr>
    <p:cSldViewPr snapToGrid="0">
      <p:cViewPr varScale="1">
        <p:scale>
          <a:sx n="114" d="100"/>
          <a:sy n="114" d="100"/>
        </p:scale>
        <p:origin x="1024" y="176"/>
      </p:cViewPr>
      <p:guideLst>
        <p:guide orient="horz" pos="1620"/>
        <p:guide pos="3670"/>
        <p:guide pos="36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caa5cf328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caa5cf328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03175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a45e754537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a45e754537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71992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a45e754537_0_10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a45e754537_0_10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667416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a3fed6baa2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a3fed6baa2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85635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a45e754537_0_13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a45e754537_0_13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77166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" name="Google Shape;19;p4"/>
          <p:cNvSpPr txBox="1"/>
          <p:nvPr/>
        </p:nvSpPr>
        <p:spPr>
          <a:xfrm>
            <a:off x="71425" y="1280325"/>
            <a:ext cx="2259900" cy="36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CCCCCC"/>
              </a:solidFill>
            </a:endParaRPr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" name="Google Shape;21;p4"/>
          <p:cNvSpPr txBox="1"/>
          <p:nvPr/>
        </p:nvSpPr>
        <p:spPr>
          <a:xfrm>
            <a:off x="71425" y="245200"/>
            <a:ext cx="2418300" cy="10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9" name="Google Shape;49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cfa.l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fa.lu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tiff"/><Relationship Id="rId3" Type="http://schemas.openxmlformats.org/officeDocument/2006/relationships/image" Target="../media/image8.tiff"/><Relationship Id="rId7" Type="http://schemas.openxmlformats.org/officeDocument/2006/relationships/image" Target="../media/image11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tiff"/><Relationship Id="rId5" Type="http://schemas.openxmlformats.org/officeDocument/2006/relationships/image" Target="../media/image9.tiff"/><Relationship Id="rId4" Type="http://schemas.openxmlformats.org/officeDocument/2006/relationships/hyperlink" Target="https://www.icfa.lu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562442-8033-4647-98EF-D517F1D891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</a:t>
            </a:fld>
            <a:endParaRPr lang="en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1ECA54-3090-664F-917D-E389C0B3E7A8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</a:t>
            </a:fld>
            <a:endParaRPr lang="e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A1FBC37-B51C-BB40-B466-BBA5D493507E}"/>
              </a:ext>
            </a:extLst>
          </p:cNvPr>
          <p:cNvSpPr txBox="1"/>
          <p:nvPr/>
        </p:nvSpPr>
        <p:spPr>
          <a:xfrm>
            <a:off x="847493" y="613317"/>
            <a:ext cx="751592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SUPPORTING INFORMATION FOR DESIGNERS:</a:t>
            </a:r>
          </a:p>
          <a:p>
            <a:endParaRPr lang="en-US" dirty="0"/>
          </a:p>
          <a:p>
            <a:r>
              <a:rPr lang="en-US" dirty="0"/>
              <a:t>These slides will need to be in the presentation and should be completely reworked in line with the proposed designs</a:t>
            </a:r>
          </a:p>
          <a:p>
            <a:endParaRPr lang="en-US" dirty="0"/>
          </a:p>
          <a:p>
            <a:r>
              <a:rPr lang="en-US" dirty="0"/>
              <a:t>SLIDE 2: the title is ‘Typical project deal structure’ this is a key slide and needs to be attractively presented</a:t>
            </a:r>
          </a:p>
          <a:p>
            <a:endParaRPr lang="en-US" dirty="0"/>
          </a:p>
          <a:p>
            <a:r>
              <a:rPr lang="en-US" dirty="0"/>
              <a:t>SLIDE 4 customize again completely as you see fit, this is just to indicate the information that needs to be communicated in an attractive manner (we are NOT wed to the chequerboard, </a:t>
            </a:r>
            <a:r>
              <a:rPr lang="en-US" dirty="0" err="1"/>
              <a:t>colours</a:t>
            </a:r>
            <a:r>
              <a:rPr lang="en-US" dirty="0"/>
              <a:t> </a:t>
            </a:r>
            <a:r>
              <a:rPr lang="en-US" dirty="0" err="1"/>
              <a:t>etc</a:t>
            </a:r>
            <a:r>
              <a:rPr lang="en-US" dirty="0"/>
              <a:t> and do not want to condition your creativity)</a:t>
            </a:r>
          </a:p>
          <a:p>
            <a:endParaRPr lang="en-US" dirty="0"/>
          </a:p>
          <a:p>
            <a:r>
              <a:rPr lang="en-US" dirty="0"/>
              <a:t>SLIDE 5: reorganize / adapt as you see fit, we just need to highlight the fact that we were selected by international competition for support by the </a:t>
            </a:r>
            <a:r>
              <a:rPr lang="en-US" dirty="0">
                <a:hlinkClick r:id="rId2"/>
              </a:rPr>
              <a:t>www.icfa.lu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SLIDE 6 (projects) Pictures of projects will be customized to the projects but the structure needs to be standardized as you see best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456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8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2464500" cy="101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Typical project deal structure</a:t>
            </a:r>
            <a:endParaRPr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0" name="Google Shape;170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171" name="Google Shape;171;p18"/>
          <p:cNvSpPr txBox="1">
            <a:spLocks noGrp="1"/>
          </p:cNvSpPr>
          <p:nvPr>
            <p:ph type="sldNum" idx="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F6BDFBF-04EE-5942-B741-DCF02086A90F}"/>
              </a:ext>
            </a:extLst>
          </p:cNvPr>
          <p:cNvGrpSpPr/>
          <p:nvPr/>
        </p:nvGrpSpPr>
        <p:grpSpPr>
          <a:xfrm>
            <a:off x="1633224" y="235004"/>
            <a:ext cx="6333346" cy="4732277"/>
            <a:chOff x="2670288" y="246155"/>
            <a:chExt cx="6333346" cy="4732277"/>
          </a:xfrm>
        </p:grpSpPr>
        <p:sp>
          <p:nvSpPr>
            <p:cNvPr id="172" name="Google Shape;172;p18"/>
            <p:cNvSpPr/>
            <p:nvPr/>
          </p:nvSpPr>
          <p:spPr>
            <a:xfrm>
              <a:off x="4913361" y="246155"/>
              <a:ext cx="1825500" cy="525300"/>
            </a:xfrm>
            <a:prstGeom prst="rect">
              <a:avLst/>
            </a:prstGeom>
            <a:solidFill>
              <a:srgbClr val="2A4C0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Client</a:t>
              </a:r>
              <a:endParaRPr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(fleet owner/operator)</a:t>
              </a:r>
              <a:endParaRPr sz="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73" name="Google Shape;173;p18"/>
            <p:cNvSpPr/>
            <p:nvPr/>
          </p:nvSpPr>
          <p:spPr>
            <a:xfrm>
              <a:off x="2670288" y="3006154"/>
              <a:ext cx="1825500" cy="525300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Equipment Supplier</a:t>
              </a:r>
              <a:endParaRPr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74" name="Google Shape;174;p18"/>
            <p:cNvSpPr/>
            <p:nvPr/>
          </p:nvSpPr>
          <p:spPr>
            <a:xfrm>
              <a:off x="7178122" y="1177427"/>
              <a:ext cx="1825500" cy="525300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EPC </a:t>
              </a:r>
              <a:endParaRPr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(design/construct)</a:t>
              </a:r>
              <a:endParaRPr sz="1200">
                <a:solidFill>
                  <a:srgbClr val="FFFFFF"/>
                </a:solidFill>
              </a:endParaRPr>
            </a:p>
          </p:txBody>
        </p:sp>
        <p:sp>
          <p:nvSpPr>
            <p:cNvPr id="175" name="Google Shape;175;p18"/>
            <p:cNvSpPr/>
            <p:nvPr/>
          </p:nvSpPr>
          <p:spPr>
            <a:xfrm>
              <a:off x="7178134" y="3006154"/>
              <a:ext cx="1825500" cy="525300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Operations &amp; Maintenance</a:t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76" name="Google Shape;176;p18"/>
            <p:cNvSpPr/>
            <p:nvPr/>
          </p:nvSpPr>
          <p:spPr>
            <a:xfrm>
              <a:off x="3734264" y="4003341"/>
              <a:ext cx="1825500" cy="525300"/>
            </a:xfrm>
            <a:prstGeom prst="rect">
              <a:avLst/>
            </a:prstGeom>
            <a:solidFill>
              <a:srgbClr val="2A4C0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Investors</a:t>
              </a:r>
              <a:endParaRPr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(equity &amp; debt)</a:t>
              </a:r>
              <a:endParaRPr sz="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177" name="Google Shape;177;p18"/>
            <p:cNvCxnSpPr/>
            <p:nvPr/>
          </p:nvCxnSpPr>
          <p:spPr>
            <a:xfrm rot="10800000" flipH="1">
              <a:off x="6682850" y="1724500"/>
              <a:ext cx="458700" cy="347700"/>
            </a:xfrm>
            <a:prstGeom prst="straightConnector1">
              <a:avLst/>
            </a:prstGeom>
            <a:noFill/>
            <a:ln w="38100" cap="flat" cmpd="sng">
              <a:solidFill>
                <a:srgbClr val="88B04B"/>
              </a:solidFill>
              <a:prstDash val="solid"/>
              <a:round/>
              <a:headEnd type="none" w="sm" len="sm"/>
              <a:tailEnd type="triangle" w="sm" len="sm"/>
            </a:ln>
          </p:spPr>
        </p:cxnSp>
        <p:cxnSp>
          <p:nvCxnSpPr>
            <p:cNvPr id="178" name="Google Shape;178;p18"/>
            <p:cNvCxnSpPr>
              <a:stCxn id="179" idx="0"/>
              <a:endCxn id="172" idx="2"/>
            </p:cNvCxnSpPr>
            <p:nvPr/>
          </p:nvCxnSpPr>
          <p:spPr>
            <a:xfrm rot="-5400000">
              <a:off x="5195500" y="1402188"/>
              <a:ext cx="1261800" cy="600"/>
            </a:xfrm>
            <a:prstGeom prst="bentConnector3">
              <a:avLst>
                <a:gd name="adj1" fmla="val 50005"/>
              </a:avLst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triangle" w="sm" len="sm"/>
              <a:tailEnd type="none" w="sm" len="sm"/>
            </a:ln>
          </p:spPr>
        </p:cxnSp>
        <p:cxnSp>
          <p:nvCxnSpPr>
            <p:cNvPr id="180" name="Google Shape;180;p18"/>
            <p:cNvCxnSpPr/>
            <p:nvPr/>
          </p:nvCxnSpPr>
          <p:spPr>
            <a:xfrm rot="10800000" flipH="1">
              <a:off x="4514450" y="2827200"/>
              <a:ext cx="488400" cy="192300"/>
            </a:xfrm>
            <a:prstGeom prst="straightConnector1">
              <a:avLst/>
            </a:prstGeom>
            <a:noFill/>
            <a:ln w="38100" cap="flat" cmpd="sng">
              <a:solidFill>
                <a:srgbClr val="88B04B"/>
              </a:solidFill>
              <a:prstDash val="solid"/>
              <a:round/>
              <a:headEnd type="triangle" w="sm" len="sm"/>
              <a:tailEnd type="none" w="sm" len="sm"/>
            </a:ln>
          </p:spPr>
        </p:cxnSp>
        <p:cxnSp>
          <p:nvCxnSpPr>
            <p:cNvPr id="181" name="Google Shape;181;p18"/>
            <p:cNvCxnSpPr>
              <a:stCxn id="176" idx="0"/>
              <a:endCxn id="179" idx="2"/>
            </p:cNvCxnSpPr>
            <p:nvPr/>
          </p:nvCxnSpPr>
          <p:spPr>
            <a:xfrm rot="10800000" flipH="1">
              <a:off x="4647014" y="2893641"/>
              <a:ext cx="1179000" cy="1109700"/>
            </a:xfrm>
            <a:prstGeom prst="straightConnector1">
              <a:avLst/>
            </a:prstGeom>
            <a:noFill/>
            <a:ln w="38100" cap="flat" cmpd="sng">
              <a:solidFill>
                <a:srgbClr val="2A4C09"/>
              </a:solidFill>
              <a:prstDash val="solid"/>
              <a:round/>
              <a:headEnd type="none" w="sm" len="sm"/>
              <a:tailEnd type="triangle" w="sm" len="sm"/>
            </a:ln>
          </p:spPr>
        </p:cxnSp>
        <p:cxnSp>
          <p:nvCxnSpPr>
            <p:cNvPr id="182" name="Google Shape;182;p18"/>
            <p:cNvCxnSpPr/>
            <p:nvPr/>
          </p:nvCxnSpPr>
          <p:spPr>
            <a:xfrm>
              <a:off x="6675450" y="2849275"/>
              <a:ext cx="495900" cy="177600"/>
            </a:xfrm>
            <a:prstGeom prst="straightConnector1">
              <a:avLst/>
            </a:prstGeom>
            <a:noFill/>
            <a:ln w="38100" cap="flat" cmpd="sng">
              <a:solidFill>
                <a:srgbClr val="B7B7B7"/>
              </a:solidFill>
              <a:prstDash val="solid"/>
              <a:round/>
              <a:headEnd type="none" w="sm" len="sm"/>
              <a:tailEnd type="triangle" w="sm" len="sm"/>
            </a:ln>
          </p:spPr>
        </p:cxnSp>
        <p:cxnSp>
          <p:nvCxnSpPr>
            <p:cNvPr id="183" name="Google Shape;183;p18"/>
            <p:cNvCxnSpPr>
              <a:stCxn id="184" idx="0"/>
              <a:endCxn id="179" idx="2"/>
            </p:cNvCxnSpPr>
            <p:nvPr/>
          </p:nvCxnSpPr>
          <p:spPr>
            <a:xfrm rot="10800000">
              <a:off x="5826198" y="2893641"/>
              <a:ext cx="1193700" cy="1109700"/>
            </a:xfrm>
            <a:prstGeom prst="straightConnector1">
              <a:avLst/>
            </a:prstGeom>
            <a:noFill/>
            <a:ln w="38100" cap="flat" cmpd="sng">
              <a:solidFill>
                <a:srgbClr val="2A4C09"/>
              </a:solidFill>
              <a:prstDash val="solid"/>
              <a:round/>
              <a:headEnd type="none" w="sm" len="sm"/>
              <a:tailEnd type="triangle" w="sm" len="sm"/>
            </a:ln>
          </p:spPr>
        </p:cxnSp>
        <p:sp>
          <p:nvSpPr>
            <p:cNvPr id="185" name="Google Shape;185;p18"/>
            <p:cNvSpPr/>
            <p:nvPr/>
          </p:nvSpPr>
          <p:spPr>
            <a:xfrm>
              <a:off x="2670288" y="1177427"/>
              <a:ext cx="1825500" cy="525300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Bank / Other</a:t>
              </a:r>
              <a:endParaRPr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(vehicle lease)</a:t>
              </a:r>
              <a:endParaRPr sz="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186" name="Google Shape;186;p18"/>
            <p:cNvCxnSpPr/>
            <p:nvPr/>
          </p:nvCxnSpPr>
          <p:spPr>
            <a:xfrm rot="10800000">
              <a:off x="4507038" y="1731827"/>
              <a:ext cx="421800" cy="310800"/>
            </a:xfrm>
            <a:prstGeom prst="straightConnector1">
              <a:avLst/>
            </a:prstGeom>
            <a:noFill/>
            <a:ln w="38100" cap="flat" cmpd="sng">
              <a:solidFill>
                <a:srgbClr val="B7B7B7"/>
              </a:solidFill>
              <a:prstDash val="solid"/>
              <a:round/>
              <a:headEnd type="none" w="sm" len="sm"/>
              <a:tailEnd type="triangle" w="sm" len="sm"/>
            </a:ln>
          </p:spPr>
        </p:cxnSp>
        <p:cxnSp>
          <p:nvCxnSpPr>
            <p:cNvPr id="187" name="Google Shape;187;p18"/>
            <p:cNvCxnSpPr>
              <a:stCxn id="176" idx="3"/>
              <a:endCxn id="184" idx="1"/>
            </p:cNvCxnSpPr>
            <p:nvPr/>
          </p:nvCxnSpPr>
          <p:spPr>
            <a:xfrm>
              <a:off x="5559764" y="4265991"/>
              <a:ext cx="547500" cy="0"/>
            </a:xfrm>
            <a:prstGeom prst="straightConnector1">
              <a:avLst/>
            </a:prstGeom>
            <a:noFill/>
            <a:ln w="38100" cap="flat" cmpd="sng">
              <a:solidFill>
                <a:srgbClr val="2A4C09"/>
              </a:solidFill>
              <a:prstDash val="solid"/>
              <a:round/>
              <a:headEnd type="none" w="sm" len="sm"/>
              <a:tailEnd type="triangle" w="sm" len="sm"/>
            </a:ln>
          </p:spPr>
        </p:cxnSp>
        <p:sp>
          <p:nvSpPr>
            <p:cNvPr id="184" name="Google Shape;184;p18"/>
            <p:cNvSpPr/>
            <p:nvPr/>
          </p:nvSpPr>
          <p:spPr>
            <a:xfrm>
              <a:off x="6107148" y="4003341"/>
              <a:ext cx="1825500" cy="525300"/>
            </a:xfrm>
            <a:prstGeom prst="rect">
              <a:avLst/>
            </a:prstGeom>
            <a:solidFill>
              <a:srgbClr val="2A4C0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Project Developer</a:t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79" name="Google Shape;179;p18"/>
            <p:cNvSpPr/>
            <p:nvPr/>
          </p:nvSpPr>
          <p:spPr>
            <a:xfrm>
              <a:off x="4913350" y="2033388"/>
              <a:ext cx="1825500" cy="860400"/>
            </a:xfrm>
            <a:prstGeom prst="rect">
              <a:avLst/>
            </a:prstGeom>
            <a:solidFill>
              <a:srgbClr val="88B0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Project SPV</a:t>
              </a:r>
              <a:endParaRPr sz="2500">
                <a:solidFill>
                  <a:srgbClr val="FFFFFF"/>
                </a:solidFill>
              </a:endParaRPr>
            </a:p>
          </p:txBody>
        </p:sp>
        <p:cxnSp>
          <p:nvCxnSpPr>
            <p:cNvPr id="188" name="Google Shape;188;p18"/>
            <p:cNvCxnSpPr/>
            <p:nvPr/>
          </p:nvCxnSpPr>
          <p:spPr>
            <a:xfrm>
              <a:off x="2689475" y="4347248"/>
              <a:ext cx="473700" cy="0"/>
            </a:xfrm>
            <a:prstGeom prst="straightConnector1">
              <a:avLst/>
            </a:prstGeom>
            <a:noFill/>
            <a:ln w="38100" cap="flat" cmpd="sng">
              <a:solidFill>
                <a:srgbClr val="B7B7B7"/>
              </a:solidFill>
              <a:prstDash val="solid"/>
              <a:round/>
              <a:headEnd type="none" w="sm" len="sm"/>
              <a:tailEnd type="triangle" w="sm" len="sm"/>
            </a:ln>
          </p:spPr>
        </p:cxnSp>
        <p:cxnSp>
          <p:nvCxnSpPr>
            <p:cNvPr id="189" name="Google Shape;189;p18"/>
            <p:cNvCxnSpPr/>
            <p:nvPr/>
          </p:nvCxnSpPr>
          <p:spPr>
            <a:xfrm>
              <a:off x="2689467" y="4550852"/>
              <a:ext cx="473700" cy="0"/>
            </a:xfrm>
            <a:prstGeom prst="straightConnector1">
              <a:avLst/>
            </a:prstGeom>
            <a:noFill/>
            <a:ln w="38100" cap="flat" cmpd="sng">
              <a:solidFill>
                <a:srgbClr val="88B04B"/>
              </a:solidFill>
              <a:prstDash val="solid"/>
              <a:round/>
              <a:headEnd type="none" w="sm" len="sm"/>
              <a:tailEnd type="triangle" w="sm" len="sm"/>
            </a:ln>
          </p:spPr>
        </p:cxnSp>
        <p:cxnSp>
          <p:nvCxnSpPr>
            <p:cNvPr id="190" name="Google Shape;190;p18"/>
            <p:cNvCxnSpPr/>
            <p:nvPr/>
          </p:nvCxnSpPr>
          <p:spPr>
            <a:xfrm>
              <a:off x="2694675" y="4761621"/>
              <a:ext cx="473700" cy="0"/>
            </a:xfrm>
            <a:prstGeom prst="straightConnector1">
              <a:avLst/>
            </a:prstGeom>
            <a:noFill/>
            <a:ln w="38100" cap="flat" cmpd="sng">
              <a:solidFill>
                <a:srgbClr val="2A4C09"/>
              </a:solidFill>
              <a:prstDash val="solid"/>
              <a:round/>
              <a:headEnd type="none" w="sm" len="sm"/>
              <a:tailEnd type="triangle" w="sm" len="sm"/>
            </a:ln>
          </p:spPr>
        </p:cxnSp>
        <p:cxnSp>
          <p:nvCxnSpPr>
            <p:cNvPr id="191" name="Google Shape;191;p18"/>
            <p:cNvCxnSpPr/>
            <p:nvPr/>
          </p:nvCxnSpPr>
          <p:spPr>
            <a:xfrm>
              <a:off x="2694675" y="4978432"/>
              <a:ext cx="473700" cy="0"/>
            </a:xfrm>
            <a:prstGeom prst="straightConnector1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triangle" w="sm" len="sm"/>
            </a:ln>
          </p:spPr>
        </p:cxnSp>
        <p:sp>
          <p:nvSpPr>
            <p:cNvPr id="192" name="Google Shape;192;p18"/>
            <p:cNvSpPr txBox="1"/>
            <p:nvPr/>
          </p:nvSpPr>
          <p:spPr>
            <a:xfrm>
              <a:off x="3168375" y="4194025"/>
              <a:ext cx="1480200" cy="688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/>
                <a:t>Opex</a:t>
              </a:r>
              <a:br>
                <a:rPr lang="en" sz="700"/>
              </a:br>
              <a:br>
                <a:rPr lang="en" sz="700"/>
              </a:br>
              <a:r>
                <a:rPr lang="en" sz="700"/>
                <a:t>Capex</a:t>
              </a:r>
              <a:br>
                <a:rPr lang="en" sz="700"/>
              </a:br>
              <a:br>
                <a:rPr lang="en" sz="700"/>
              </a:br>
              <a:r>
                <a:rPr lang="en" sz="700"/>
                <a:t>Investment</a:t>
              </a:r>
              <a:br>
                <a:rPr lang="en" sz="700"/>
              </a:br>
              <a:br>
                <a:rPr lang="en" sz="700"/>
              </a:br>
              <a:r>
                <a:rPr lang="en" sz="700"/>
                <a:t>Service fee ($/km)</a:t>
              </a:r>
              <a:endParaRPr sz="700"/>
            </a:p>
          </p:txBody>
        </p:sp>
      </p:grpSp>
    </p:spTree>
    <p:extLst>
      <p:ext uri="{BB962C8B-B14F-4D97-AF65-F5344CB8AC3E}">
        <p14:creationId xmlns:p14="http://schemas.microsoft.com/office/powerpoint/2010/main" val="2861024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Google Shape;198;p19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200" y="0"/>
            <a:ext cx="2216599" cy="223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19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0800" y="0"/>
            <a:ext cx="2216599" cy="2231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19"/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400" y="0"/>
            <a:ext cx="2216599" cy="2231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19" descr="Icon Metrics" title="Icon Metrics"/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65814" y="3747446"/>
            <a:ext cx="1698436" cy="1698436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19"/>
          <p:cNvSpPr txBox="1"/>
          <p:nvPr/>
        </p:nvSpPr>
        <p:spPr>
          <a:xfrm>
            <a:off x="2552700" y="2522075"/>
            <a:ext cx="6468300" cy="48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marR="10160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Impact Measurement and Reporting</a:t>
            </a:r>
            <a:br>
              <a:rPr lang="en" sz="500" b="1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</a:br>
            <a:br>
              <a:rPr lang="en" sz="500" b="1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</a:br>
            <a:r>
              <a:rPr lang="en" sz="10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Vai Capital is committed to sound risk management, responsible operations and to furthering the Paris Objectives and SDGs. Private placements will incorporate impact metrics as appropriate. Managed funds will operate a Measuring, Reporting and Verifying (MRV) system for the climate and sustainable development impact of individual projects and on a portfolio level.</a:t>
            </a:r>
            <a:endParaRPr sz="100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3" name="Google Shape;203;p19"/>
          <p:cNvSpPr txBox="1"/>
          <p:nvPr/>
        </p:nvSpPr>
        <p:spPr>
          <a:xfrm>
            <a:off x="3748800" y="3934525"/>
            <a:ext cx="1783800" cy="90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Fund investment processes will be certified for alignment with the UN Sustainable development goals</a:t>
            </a: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pic>
        <p:nvPicPr>
          <p:cNvPr id="204" name="Google Shape;204;p19"/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7157" y="4082050"/>
            <a:ext cx="608250" cy="608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19"/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5675" y="4041850"/>
            <a:ext cx="688650" cy="68865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19"/>
          <p:cNvSpPr txBox="1"/>
          <p:nvPr/>
        </p:nvSpPr>
        <p:spPr>
          <a:xfrm>
            <a:off x="6877775" y="3934525"/>
            <a:ext cx="1512900" cy="90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Impact indicators will be established and reported on for projects and portfolios of future funds</a:t>
            </a: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207" name="Google Shape;207;p19"/>
          <p:cNvSpPr txBox="1">
            <a:spLocks noGrp="1"/>
          </p:cNvSpPr>
          <p:nvPr>
            <p:ph type="sldNum" idx="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208" name="Google Shape;208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1706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224" name="Google Shape;224;p21"/>
          <p:cNvSpPr txBox="1">
            <a:spLocks noGrp="1"/>
          </p:cNvSpPr>
          <p:nvPr>
            <p:ph type="sldNum" idx="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graphicFrame>
        <p:nvGraphicFramePr>
          <p:cNvPr id="226" name="Google Shape;226;p21"/>
          <p:cNvGraphicFramePr/>
          <p:nvPr>
            <p:extLst>
              <p:ext uri="{D42A27DB-BD31-4B8C-83A1-F6EECF244321}">
                <p14:modId xmlns:p14="http://schemas.microsoft.com/office/powerpoint/2010/main" val="2624003021"/>
              </p:ext>
            </p:extLst>
          </p:nvPr>
        </p:nvGraphicFramePr>
        <p:xfrm>
          <a:off x="479502" y="0"/>
          <a:ext cx="8274203" cy="4951141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6902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960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878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30828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Vision</a:t>
                      </a:r>
                      <a:endParaRPr b="1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dirty="0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 dirty="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The full sustainable electrification of road vehicle transport globally.</a:t>
                      </a:r>
                      <a:endParaRPr sz="1000" dirty="0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18287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8B04B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FEFE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88B04B">
                        <a:alpha val="4804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Mission</a:t>
                      </a:r>
                      <a:endParaRPr b="1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b="1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To deliver climate mitigation, health and other SDG impacts at scale, through electrification of commercial vehicle fleets.</a:t>
                      </a:r>
                      <a:endParaRPr sz="1000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100" b="1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182875" marB="91425">
                    <a:lnL w="9525" cap="flat" cmpd="sng">
                      <a:solidFill>
                        <a:srgbClr val="88B04B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8B04B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8B04B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88B04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Impact and returns</a:t>
                      </a:r>
                      <a:endParaRPr b="1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b="1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We aim to generate attractive financial returns, as well as environmental, social and economic impact, with a primary focus on climate mitigation health and cities.</a:t>
                      </a:r>
                      <a:endParaRPr b="1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182875" marB="91425">
                    <a:lnL w="9525" cap="flat" cmpd="sng">
                      <a:solidFill>
                        <a:srgbClr val="88B04B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8327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Providing project finance</a:t>
                      </a:r>
                      <a:endParaRPr b="1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1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We are looking to deploy capital to vehicle electrification projects in the form of equity and/or debt. </a:t>
                      </a:r>
                      <a:endParaRPr sz="1000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182875" marB="91425">
                    <a:lnL w="9525" cap="flat" cmpd="sng">
                      <a:solidFill>
                        <a:srgbClr val="EFEFE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FEFE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FEFE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b="1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Arranging Private Placement</a:t>
                      </a:r>
                      <a:endParaRPr b="1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000">
                        <a:solidFill>
                          <a:schemeClr val="dk1"/>
                        </a:solidFill>
                        <a:highlight>
                          <a:srgbClr val="FFFF00"/>
                        </a:highlight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Vai Capital arranges private investment in vehicle electrification projects. We offer financial advisory and impact management services. </a:t>
                      </a:r>
                      <a:endParaRPr b="1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182875" marB="91425">
                    <a:lnL w="9525" cap="flat" cmpd="sng">
                      <a:solidFill>
                        <a:srgbClr val="FFFF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88B04B">
                        <a:alpha val="4804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b="1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Building dedicated funds</a:t>
                      </a:r>
                      <a:endParaRPr b="1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100" b="1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We will deliver a series of investment strategies, primarily in developing markets, and establish and advise distinct investment funds to deliver them. Vai Capital will advise an Authorised Investment Fund Manager (AIFM) in Luxembourg.</a:t>
                      </a:r>
                      <a:endParaRPr b="1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182875" marB="91425">
                    <a:lnL w="9525" cap="flat" cmpd="sng">
                      <a:solidFill>
                        <a:srgbClr val="FFFF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88B04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91986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b="1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Unlocking growth</a:t>
                      </a:r>
                      <a:endParaRPr b="1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100" b="1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We expect to unlock global fast-growing and scalable markets for investment in electric vehicles and their charging infrastructure, contributing to delivery of the Paris Agreement.</a:t>
                      </a:r>
                      <a:endParaRPr b="1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18287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FEFE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88B04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b="1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Established track record</a:t>
                      </a:r>
                      <a:endParaRPr b="1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In renewable energy infrastructure (30% IRR), EV and energy efficiency project development, fund conception, structuring, marketing and management.</a:t>
                      </a:r>
                      <a:endParaRPr b="1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18287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 dirty="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Selected for support</a:t>
                      </a:r>
                      <a:endParaRPr b="1" dirty="0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dirty="0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dirty="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Selected for support by the International Climate Finance Accelerator Luxembourg.</a:t>
                      </a:r>
                      <a:endParaRPr sz="1000" dirty="0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dirty="0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18287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88B04B">
                        <a:alpha val="4804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27" name="Google Shape;227;p21">
            <a:hlinkClick r:id="rId3"/>
          </p:cNvPr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5183" y="4390167"/>
            <a:ext cx="1217275" cy="469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3656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2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2501400" cy="101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Supported by ICFA</a:t>
            </a:r>
            <a:endParaRPr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3" name="Google Shape;233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234" name="Google Shape;234;p22"/>
          <p:cNvSpPr txBox="1">
            <a:spLocks noGrp="1"/>
          </p:cNvSpPr>
          <p:nvPr>
            <p:ph type="sldNum" idx="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6FD0619-4708-064E-A9ED-D5DF2CC8E63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2540" y="551403"/>
            <a:ext cx="6444268" cy="3805101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0E3660A-17AD-2149-BE9F-B828F4FBE6A4}"/>
              </a:ext>
            </a:extLst>
          </p:cNvPr>
          <p:cNvSpPr txBox="1"/>
          <p:nvPr/>
        </p:nvSpPr>
        <p:spPr>
          <a:xfrm>
            <a:off x="0" y="1544581"/>
            <a:ext cx="1220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www.icfa.lu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6F4DC2-6B0F-1948-BE0A-BDE7A11742B7}"/>
              </a:ext>
            </a:extLst>
          </p:cNvPr>
          <p:cNvSpPr txBox="1"/>
          <p:nvPr/>
        </p:nvSpPr>
        <p:spPr>
          <a:xfrm>
            <a:off x="231440" y="1544581"/>
            <a:ext cx="1865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“We support innovation and high impact investment strategies to grow tomorrow’s climate finance leaders.”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A683B7-4A8F-3642-B439-9650DA88C4F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6777" y="5086"/>
            <a:ext cx="2129425" cy="4792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207563B-2F95-B14A-B501-4C7AC7984DE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3714" y="74791"/>
            <a:ext cx="1090522" cy="46736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B30E60A-B698-2143-A2A6-9AF5B76DB8F0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683" y="3353613"/>
            <a:ext cx="1733046" cy="97050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2B565C4-3D96-1E48-9D38-3F0794FCF89B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1579" y="7102"/>
            <a:ext cx="2104373" cy="52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427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Google Shape;213;p20"/>
          <p:cNvPicPr preferRelativeResize="0"/>
          <p:nvPr/>
        </p:nvPicPr>
        <p:blipFill rotWithShape="1">
          <a:blip r:embed="rId3">
            <a:alphaModFix/>
          </a:blip>
          <a:srcRect t="9289" b="24353"/>
          <a:stretch/>
        </p:blipFill>
        <p:spPr>
          <a:xfrm>
            <a:off x="0" y="2611875"/>
            <a:ext cx="6594802" cy="2531625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20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2486700" cy="192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Pipeline project </a:t>
            </a:r>
            <a:r>
              <a:rPr lang="en" dirty="0"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rPr>
              <a:t>Example (Europe)</a:t>
            </a:r>
            <a:endParaRPr dirty="0">
              <a:solidFill>
                <a:srgbClr val="FFFFFF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15" name="Google Shape;215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216" name="Google Shape;216;p20"/>
          <p:cNvSpPr txBox="1">
            <a:spLocks noGrp="1"/>
          </p:cNvSpPr>
          <p:nvPr>
            <p:ph type="sldNum" idx="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graphicFrame>
        <p:nvGraphicFramePr>
          <p:cNvPr id="217" name="Google Shape;217;p20"/>
          <p:cNvGraphicFramePr/>
          <p:nvPr>
            <p:extLst>
              <p:ext uri="{D42A27DB-BD31-4B8C-83A1-F6EECF244321}">
                <p14:modId xmlns:p14="http://schemas.microsoft.com/office/powerpoint/2010/main" val="1070892264"/>
              </p:ext>
            </p:extLst>
          </p:nvPr>
        </p:nvGraphicFramePr>
        <p:xfrm>
          <a:off x="3781749" y="132726"/>
          <a:ext cx="4209375" cy="238655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696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5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8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8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0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Client</a:t>
                      </a:r>
                      <a:endParaRPr sz="900" b="1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8B04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Roboto"/>
                          <a:ea typeface="Roboto"/>
                          <a:cs typeface="Roboto"/>
                          <a:sym typeface="Roboto"/>
                        </a:rPr>
                        <a:t>A European Municipality</a:t>
                      </a:r>
                      <a:endParaRPr sz="900" b="1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8B04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8B04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Ticket size</a:t>
                      </a:r>
                      <a:endParaRPr sz="900" b="1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88B04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8B04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US $xx M (estimate)</a:t>
                      </a:r>
                      <a:endParaRPr sz="9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8B04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19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Vehicles</a:t>
                      </a:r>
                      <a:endParaRPr sz="900" b="1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8B04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8B04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XXX electric buses</a:t>
                      </a:r>
                      <a:endParaRPr sz="9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XXX electric cars</a:t>
                      </a:r>
                      <a:endParaRPr sz="9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XXX electric refuse collection trucks</a:t>
                      </a:r>
                      <a:endParaRPr sz="900" b="1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8B04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8B04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8B04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Emissions reduction</a:t>
                      </a:r>
                      <a:endParaRPr sz="900" b="1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88B04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8B04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8B04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Roboto"/>
                          <a:ea typeface="Roboto"/>
                          <a:cs typeface="Roboto"/>
                          <a:sym typeface="Roboto"/>
                        </a:rPr>
                        <a:t>39,700t CO</a:t>
                      </a:r>
                      <a:r>
                        <a:rPr lang="en" sz="900" baseline="-25000">
                          <a:latin typeface="Roboto"/>
                          <a:ea typeface="Roboto"/>
                          <a:cs typeface="Roboto"/>
                          <a:sym typeface="Roboto"/>
                        </a:rPr>
                        <a:t>2</a:t>
                      </a:r>
                      <a:r>
                        <a:rPr lang="en" sz="900">
                          <a:latin typeface="Roboto"/>
                          <a:ea typeface="Roboto"/>
                          <a:cs typeface="Roboto"/>
                          <a:sym typeface="Roboto"/>
                        </a:rPr>
                        <a:t> </a:t>
                      </a:r>
                      <a:endParaRPr sz="9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Roboto"/>
                          <a:ea typeface="Roboto"/>
                          <a:cs typeface="Roboto"/>
                          <a:sym typeface="Roboto"/>
                        </a:rPr>
                        <a:t>25.8t NOx</a:t>
                      </a:r>
                      <a:endParaRPr sz="9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Roboto"/>
                          <a:ea typeface="Roboto"/>
                          <a:cs typeface="Roboto"/>
                          <a:sym typeface="Roboto"/>
                        </a:rPr>
                        <a:t>18.3t PM2.5</a:t>
                      </a:r>
                      <a:endParaRPr sz="9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8B04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8B04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4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Charging CAPEX</a:t>
                      </a:r>
                      <a:endParaRPr sz="900" b="1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8B04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US $XXXM </a:t>
                      </a:r>
                      <a:r>
                        <a:rPr lang="en" sz="900" dirty="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(estimate)</a:t>
                      </a:r>
                      <a:endParaRPr sz="900" b="1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8B04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8B04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Project scaling potential</a:t>
                      </a:r>
                      <a:endParaRPr sz="900" b="1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88B04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8B04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Additional XXX buses</a:t>
                      </a:r>
                      <a:endParaRPr sz="9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8B04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18" name="Google Shape;218;p20"/>
          <p:cNvPicPr preferRelativeResize="0"/>
          <p:nvPr/>
        </p:nvPicPr>
        <p:blipFill rotWithShape="1">
          <a:blip r:embed="rId4">
            <a:alphaModFix/>
          </a:blip>
          <a:srcRect l="34185" t="28050" r="19170" b="2807"/>
          <a:stretch/>
        </p:blipFill>
        <p:spPr>
          <a:xfrm>
            <a:off x="0" y="60858"/>
            <a:ext cx="2186424" cy="25717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0432970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612</Words>
  <Application>Microsoft Macintosh PowerPoint</Application>
  <PresentationFormat>On-screen Show (16:9)</PresentationFormat>
  <Paragraphs>92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Roboto Medium</vt:lpstr>
      <vt:lpstr>Roboto</vt:lpstr>
      <vt:lpstr>Simple Light</vt:lpstr>
      <vt:lpstr>PowerPoint Presentation</vt:lpstr>
      <vt:lpstr> Typical project deal structure   </vt:lpstr>
      <vt:lpstr>PowerPoint Presentation</vt:lpstr>
      <vt:lpstr>PowerPoint Presentation</vt:lpstr>
      <vt:lpstr> Supported by ICFA</vt:lpstr>
      <vt:lpstr> Pipeline project Example (Europe)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finance to scale electric vehicles, globally.</dc:title>
  <cp:lastModifiedBy>John Tidmarsh</cp:lastModifiedBy>
  <cp:revision>13</cp:revision>
  <cp:lastPrinted>2021-09-17T14:43:55Z</cp:lastPrinted>
  <dcterms:modified xsi:type="dcterms:W3CDTF">2021-09-20T15:51:32Z</dcterms:modified>
</cp:coreProperties>
</file>